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73" r:id="rId4"/>
    <p:sldId id="280" r:id="rId5"/>
    <p:sldId id="281" r:id="rId6"/>
    <p:sldId id="282" r:id="rId7"/>
    <p:sldId id="283" r:id="rId8"/>
    <p:sldId id="284" r:id="rId9"/>
    <p:sldId id="285" r:id="rId10"/>
    <p:sldId id="286" r:id="rId11"/>
    <p:sldId id="287" r:id="rId12"/>
    <p:sldId id="289" r:id="rId13"/>
    <p:sldId id="290" r:id="rId14"/>
    <p:sldId id="291" r:id="rId15"/>
    <p:sldId id="295" r:id="rId16"/>
    <p:sldId id="292" r:id="rId17"/>
    <p:sldId id="294" r:id="rId18"/>
    <p:sldId id="296" r:id="rId19"/>
    <p:sldId id="297" r:id="rId20"/>
    <p:sldId id="298" r:id="rId21"/>
  </p:sldIdLst>
  <p:sldSz cx="9144000" cy="5143500" type="screen16x9"/>
  <p:notesSz cx="6858000" cy="971550"/>
  <p:defaultTextStyle>
    <a:defPPr>
      <a:defRPr lang="en-US"/>
    </a:defPPr>
    <a:lvl1pPr marL="0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1pPr>
    <a:lvl2pPr marL="809335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2pPr>
    <a:lvl3pPr marL="1618671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3pPr>
    <a:lvl4pPr marL="2428006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4pPr>
    <a:lvl5pPr marL="3237342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5pPr>
    <a:lvl6pPr marL="4046677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6pPr>
    <a:lvl7pPr marL="4856013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7pPr>
    <a:lvl8pPr marL="5665348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8pPr>
    <a:lvl9pPr marL="6474684" algn="l" defTabSz="1618671" rtl="0" eaLnBrk="1" latinLnBrk="0" hangingPunct="1">
      <a:defRPr sz="3186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280" userDrawn="1">
          <p15:clr>
            <a:srgbClr val="A4A3A4"/>
          </p15:clr>
        </p15:guide>
        <p15:guide id="2" pos="428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12332"/>
    <a:srgbClr val="822333"/>
    <a:srgbClr val="92D050"/>
    <a:srgbClr val="9BBB59"/>
    <a:srgbClr val="FF2E5D"/>
    <a:srgbClr val="FF2F5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2" d="100"/>
          <a:sy n="142" d="100"/>
        </p:scale>
        <p:origin x="714" y="102"/>
      </p:cViewPr>
      <p:guideLst>
        <p:guide orient="horz" pos="4280"/>
        <p:guide pos="428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2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2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A4ACDE-119E-E84C-8260-499AF8CDE618}" type="datetimeFigureOut">
              <a:rPr lang="it-IT" smtClean="0"/>
              <a:t>21/07/2019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138488" y="122238"/>
            <a:ext cx="581025" cy="3270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68313"/>
            <a:ext cx="5486400" cy="38258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22338"/>
            <a:ext cx="2971800" cy="492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922338"/>
            <a:ext cx="2971800" cy="492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7C76AD-D40B-CE44-89E3-3EFF1BB2DA99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58025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1pPr>
    <a:lvl2pPr marL="809335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2pPr>
    <a:lvl3pPr marL="1618671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3pPr>
    <a:lvl4pPr marL="2428006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4pPr>
    <a:lvl5pPr marL="3237342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5pPr>
    <a:lvl6pPr marL="4046677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6pPr>
    <a:lvl7pPr marL="4856013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7pPr>
    <a:lvl8pPr marL="5665348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8pPr>
    <a:lvl9pPr marL="6474684" algn="l" defTabSz="1618671" rtl="0" eaLnBrk="1" latinLnBrk="0" hangingPunct="1">
      <a:defRPr sz="2124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2567523"/>
            <a:ext cx="1646170" cy="256703"/>
          </a:xfrm>
          <a:custGeom>
            <a:avLst/>
            <a:gdLst/>
            <a:ahLst/>
            <a:cxnLst/>
            <a:rect l="l" t="t" r="r" b="b"/>
            <a:pathLst>
              <a:path w="829944" h="172719">
                <a:moveTo>
                  <a:pt x="0" y="172719"/>
                </a:moveTo>
                <a:lnTo>
                  <a:pt x="829416" y="172719"/>
                </a:lnTo>
                <a:lnTo>
                  <a:pt x="829416" y="0"/>
                </a:lnTo>
                <a:lnTo>
                  <a:pt x="0" y="0"/>
                </a:lnTo>
                <a:lnTo>
                  <a:pt x="0" y="172719"/>
                </a:lnTo>
                <a:close/>
              </a:path>
            </a:pathLst>
          </a:custGeom>
          <a:solidFill>
            <a:srgbClr val="006678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7" name="bk object 17"/>
          <p:cNvSpPr/>
          <p:nvPr/>
        </p:nvSpPr>
        <p:spPr>
          <a:xfrm>
            <a:off x="3" y="491"/>
            <a:ext cx="9140221" cy="2567031"/>
          </a:xfrm>
          <a:custGeom>
            <a:avLst/>
            <a:gdLst/>
            <a:ahLst/>
            <a:cxnLst/>
            <a:rect l="l" t="t" r="r" b="b"/>
            <a:pathLst>
              <a:path w="4608195" h="1727200">
                <a:moveTo>
                  <a:pt x="0" y="1727200"/>
                </a:moveTo>
                <a:lnTo>
                  <a:pt x="4608004" y="1727200"/>
                </a:lnTo>
                <a:lnTo>
                  <a:pt x="4608004" y="0"/>
                </a:lnTo>
                <a:lnTo>
                  <a:pt x="0" y="0"/>
                </a:lnTo>
                <a:lnTo>
                  <a:pt x="0" y="1727200"/>
                </a:lnTo>
                <a:close/>
              </a:path>
            </a:pathLst>
          </a:custGeom>
          <a:solidFill>
            <a:srgbClr val="006678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8" name="bk object 18"/>
          <p:cNvSpPr/>
          <p:nvPr/>
        </p:nvSpPr>
        <p:spPr>
          <a:xfrm>
            <a:off x="3" y="2824225"/>
            <a:ext cx="9140221" cy="2312216"/>
          </a:xfrm>
          <a:custGeom>
            <a:avLst/>
            <a:gdLst/>
            <a:ahLst/>
            <a:cxnLst/>
            <a:rect l="l" t="t" r="r" b="b"/>
            <a:pathLst>
              <a:path w="4608195" h="1555750">
                <a:moveTo>
                  <a:pt x="0" y="1555750"/>
                </a:moveTo>
                <a:lnTo>
                  <a:pt x="4608004" y="1555750"/>
                </a:lnTo>
                <a:lnTo>
                  <a:pt x="4608004" y="0"/>
                </a:lnTo>
                <a:lnTo>
                  <a:pt x="0" y="0"/>
                </a:lnTo>
                <a:lnTo>
                  <a:pt x="0" y="1555750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9" name="bk object 19"/>
          <p:cNvSpPr/>
          <p:nvPr/>
        </p:nvSpPr>
        <p:spPr>
          <a:xfrm>
            <a:off x="1645126" y="2567523"/>
            <a:ext cx="7495309" cy="256703"/>
          </a:xfrm>
          <a:custGeom>
            <a:avLst/>
            <a:gdLst/>
            <a:ahLst/>
            <a:cxnLst/>
            <a:rect l="l" t="t" r="r" b="b"/>
            <a:pathLst>
              <a:path w="3778885" h="172719">
                <a:moveTo>
                  <a:pt x="0" y="172719"/>
                </a:moveTo>
                <a:lnTo>
                  <a:pt x="3778587" y="172719"/>
                </a:lnTo>
                <a:lnTo>
                  <a:pt x="3778587" y="0"/>
                </a:lnTo>
                <a:lnTo>
                  <a:pt x="0" y="0"/>
                </a:lnTo>
                <a:lnTo>
                  <a:pt x="0" y="172719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0" name="bk object 20"/>
          <p:cNvSpPr/>
          <p:nvPr/>
        </p:nvSpPr>
        <p:spPr>
          <a:xfrm>
            <a:off x="1096727" y="2983430"/>
            <a:ext cx="2142149" cy="5350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748650" y="173384"/>
            <a:ext cx="7646701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4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2"/>
            <a:ext cx="6400800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BDA31-E345-B94D-AB98-24CF8E2D0164}" type="datetime1">
              <a:rPr lang="it-IT" smtClean="0"/>
              <a:t>21/07/2019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C36C00-66F1-FE49-B5A1-0A8CE6508AE5}" type="datetime1">
              <a:rPr lang="it-IT" smtClean="0"/>
              <a:t>21/07/2019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3" y="1183006"/>
            <a:ext cx="39776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2" y="1183006"/>
            <a:ext cx="3977639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B8056F-0AD1-B84E-BAE0-781831A6B835}" type="datetime1">
              <a:rPr lang="it-IT" smtClean="0"/>
              <a:t>21/07/2019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E663D6-78C5-B444-9DC8-BD8C8D50BC35}" type="datetime1">
              <a:rPr lang="it-IT" smtClean="0"/>
              <a:t>21/07/2019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9E9677-54A5-E94A-9DA0-B419793F608A}" type="datetime1">
              <a:rPr lang="it-IT" smtClean="0"/>
              <a:t>21/07/2019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096727" y="2983430"/>
            <a:ext cx="2142149" cy="5350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7" name="bk object 17"/>
          <p:cNvSpPr/>
          <p:nvPr/>
        </p:nvSpPr>
        <p:spPr>
          <a:xfrm>
            <a:off x="3" y="2"/>
            <a:ext cx="9140221" cy="4880191"/>
          </a:xfrm>
          <a:custGeom>
            <a:avLst/>
            <a:gdLst/>
            <a:ahLst/>
            <a:cxnLst/>
            <a:rect l="l" t="t" r="r" b="b"/>
            <a:pathLst>
              <a:path w="4608195" h="3283585">
                <a:moveTo>
                  <a:pt x="0" y="3283280"/>
                </a:moveTo>
                <a:lnTo>
                  <a:pt x="4608004" y="3283280"/>
                </a:lnTo>
                <a:lnTo>
                  <a:pt x="4608004" y="0"/>
                </a:lnTo>
                <a:lnTo>
                  <a:pt x="0" y="0"/>
                </a:lnTo>
                <a:lnTo>
                  <a:pt x="0" y="328328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8" name="bk object 18"/>
          <p:cNvSpPr/>
          <p:nvPr/>
        </p:nvSpPr>
        <p:spPr>
          <a:xfrm>
            <a:off x="3" y="4879738"/>
            <a:ext cx="9140221" cy="256703"/>
          </a:xfrm>
          <a:custGeom>
            <a:avLst/>
            <a:gdLst/>
            <a:ahLst/>
            <a:cxnLst/>
            <a:rect l="l" t="t" r="r" b="b"/>
            <a:pathLst>
              <a:path w="4608195" h="172720">
                <a:moveTo>
                  <a:pt x="0" y="172720"/>
                </a:moveTo>
                <a:lnTo>
                  <a:pt x="4608004" y="172720"/>
                </a:lnTo>
                <a:lnTo>
                  <a:pt x="4608004" y="0"/>
                </a:lnTo>
                <a:lnTo>
                  <a:pt x="0" y="0"/>
                </a:lnTo>
                <a:lnTo>
                  <a:pt x="0" y="172720"/>
                </a:lnTo>
                <a:close/>
              </a:path>
            </a:pathLst>
          </a:custGeom>
          <a:solidFill>
            <a:srgbClr val="812433"/>
          </a:solidFill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19" name="bk object 19"/>
          <p:cNvSpPr/>
          <p:nvPr/>
        </p:nvSpPr>
        <p:spPr>
          <a:xfrm>
            <a:off x="1096751" y="4827830"/>
            <a:ext cx="8043193" cy="0"/>
          </a:xfrm>
          <a:custGeom>
            <a:avLst/>
            <a:gdLst/>
            <a:ahLst/>
            <a:cxnLst/>
            <a:rect l="l" t="t" r="r" b="b"/>
            <a:pathLst>
              <a:path w="4055110">
                <a:moveTo>
                  <a:pt x="0" y="0"/>
                </a:moveTo>
                <a:lnTo>
                  <a:pt x="4055060" y="0"/>
                </a:lnTo>
              </a:path>
            </a:pathLst>
          </a:custGeom>
          <a:ln w="69850">
            <a:solidFill>
              <a:srgbClr val="812433"/>
            </a:solidFill>
          </a:ln>
        </p:spPr>
        <p:txBody>
          <a:bodyPr wrap="square" lIns="0" tIns="0" rIns="0" bIns="0" rtlCol="0"/>
          <a:lstStyle/>
          <a:p>
            <a:endParaRPr sz="3186"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23174" y="777413"/>
            <a:ext cx="8068383" cy="1692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23173" y="1085854"/>
            <a:ext cx="8097654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173474" y="4877755"/>
            <a:ext cx="95722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r>
              <a:rPr lang="it-IT" spc="25"/>
              <a:t>Using SocialMedia to Enhance Emergency Situation Awareness 
</a:t>
            </a:r>
            <a:endParaRPr spc="15"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1" y="4783455"/>
            <a:ext cx="2103120" cy="49026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E73E68-9DCC-204F-88E6-9E1492047844}" type="datetime1">
              <a:rPr lang="it-IT" smtClean="0"/>
              <a:t>21/07/2019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981911" y="4877756"/>
            <a:ext cx="622193" cy="9233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00" b="0" i="0">
                <a:solidFill>
                  <a:schemeClr val="bg1"/>
                </a:solidFill>
                <a:latin typeface="Arial"/>
                <a:cs typeface="Arial"/>
              </a:defRPr>
            </a:lvl1pPr>
          </a:lstStyle>
          <a:p>
            <a:pPr marL="25400">
              <a:spcBef>
                <a:spcPts val="60"/>
              </a:spcBef>
            </a:pPr>
            <a:fld id="{81D60167-4931-47E6-BA6A-407CBD079E47}" type="slidenum">
              <a:rPr lang="it-IT" spc="15" smtClean="0"/>
              <a:pPr marL="25400">
                <a:spcBef>
                  <a:spcPts val="60"/>
                </a:spcBef>
              </a:pPr>
              <a:t>‹N›</a:t>
            </a:fld>
            <a:r>
              <a:rPr lang="it-IT" spc="-100"/>
              <a:t> </a:t>
            </a:r>
            <a:r>
              <a:rPr lang="it-IT" spc="30"/>
              <a:t>of</a:t>
            </a:r>
            <a:r>
              <a:rPr lang="it-IT" spc="-100"/>
              <a:t> </a:t>
            </a:r>
            <a:r>
              <a:rPr lang="it-IT" spc="15"/>
              <a:t>17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dt="0"/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.png"/><Relationship Id="rId4" Type="http://schemas.openxmlformats.org/officeDocument/2006/relationships/slide" Target="slid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.png"/><Relationship Id="rId4" Type="http://schemas.openxmlformats.org/officeDocument/2006/relationships/slide" Target="slid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slide" Target="slid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" Target="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4" Type="http://schemas.openxmlformats.org/officeDocument/2006/relationships/slide" Target="slid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.png"/><Relationship Id="rId4" Type="http://schemas.openxmlformats.org/officeDocument/2006/relationships/slide" Target="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slide" Target="slid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.png"/><Relationship Id="rId4" Type="http://schemas.openxmlformats.org/officeDocument/2006/relationships/slide" Target="slid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emf"/><Relationship Id="rId4" Type="http://schemas.openxmlformats.org/officeDocument/2006/relationships/slide" Target="slid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10263531" y="6356882"/>
            <a:ext cx="730885" cy="180819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sz="1100" spc="-35">
                <a:solidFill>
                  <a:srgbClr val="FFFFFF"/>
                </a:solidFill>
                <a:latin typeface="Arial"/>
                <a:cs typeface="Arial"/>
              </a:rPr>
              <a:t>July </a:t>
            </a:r>
            <a:r>
              <a:rPr sz="1100" spc="-40">
                <a:solidFill>
                  <a:srgbClr val="FFFFFF"/>
                </a:solidFill>
                <a:latin typeface="Arial"/>
                <a:cs typeface="Arial"/>
              </a:rPr>
              <a:t>8,</a:t>
            </a:r>
            <a:r>
              <a:rPr sz="1100" spc="6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100" spc="-75">
                <a:solidFill>
                  <a:srgbClr val="FFFFFF"/>
                </a:solidFill>
                <a:latin typeface="Arial"/>
                <a:cs typeface="Arial"/>
              </a:rPr>
              <a:t>2019</a:t>
            </a:r>
            <a:endParaRPr sz="1100">
              <a:latin typeface="Arial"/>
              <a:cs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71E5ECF-EF87-4C49-BF5F-94F4354EBABC}"/>
              </a:ext>
            </a:extLst>
          </p:cNvPr>
          <p:cNvSpPr/>
          <p:nvPr/>
        </p:nvSpPr>
        <p:spPr>
          <a:xfrm>
            <a:off x="1438602" y="364081"/>
            <a:ext cx="52981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9D5140B-3F37-0549-9FFF-4EAF439E3474}"/>
              </a:ext>
            </a:extLst>
          </p:cNvPr>
          <p:cNvSpPr/>
          <p:nvPr/>
        </p:nvSpPr>
        <p:spPr>
          <a:xfrm>
            <a:off x="0" y="2830606"/>
            <a:ext cx="9144000" cy="2312894"/>
          </a:xfrm>
          <a:prstGeom prst="rect">
            <a:avLst/>
          </a:prstGeom>
          <a:solidFill>
            <a:srgbClr val="82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4F05BC9-009A-AC4D-81AE-A2C44B2944AD}"/>
              </a:ext>
            </a:extLst>
          </p:cNvPr>
          <p:cNvSpPr/>
          <p:nvPr/>
        </p:nvSpPr>
        <p:spPr>
          <a:xfrm>
            <a:off x="1620370" y="2445234"/>
            <a:ext cx="7523630" cy="880783"/>
          </a:xfrm>
          <a:prstGeom prst="rect">
            <a:avLst/>
          </a:prstGeom>
          <a:solidFill>
            <a:srgbClr val="822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3" descr="logo +marchio">
            <a:extLst>
              <a:ext uri="{FF2B5EF4-FFF2-40B4-BE49-F238E27FC236}">
                <a16:creationId xmlns:a16="http://schemas.microsoft.com/office/drawing/2014/main" id="{24D1F89E-BE30-FC4D-8F55-4BA145D40B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39" t="-7673" r="26321" b="7673"/>
          <a:stretch/>
        </p:blipFill>
        <p:spPr bwMode="auto">
          <a:xfrm>
            <a:off x="1264024" y="2752930"/>
            <a:ext cx="4483633" cy="93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3"/>
          <p:cNvSpPr txBox="1"/>
          <p:nvPr/>
        </p:nvSpPr>
        <p:spPr>
          <a:xfrm>
            <a:off x="6461079" y="3129168"/>
            <a:ext cx="2682921" cy="393698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spcBef>
                <a:spcPts val="90"/>
              </a:spcBef>
            </a:pPr>
            <a:r>
              <a:rPr lang="it-IT" sz="1200" dirty="0">
                <a:solidFill>
                  <a:srgbClr val="FFFFFF"/>
                </a:solidFill>
                <a:latin typeface="Open Sans" panose="020B0606030504020204"/>
                <a:ea typeface="Open Sans SemiBold" panose="020B0606030504020204" pitchFamily="34" charset="0"/>
                <a:cs typeface="Open Sans SemiBold" panose="020B0606030504020204" pitchFamily="34" charset="0"/>
              </a:rPr>
              <a:t>Emanuele Alessi</a:t>
            </a:r>
          </a:p>
          <a:p>
            <a:pPr marL="12700">
              <a:spcBef>
                <a:spcPts val="90"/>
              </a:spcBef>
            </a:pPr>
            <a:r>
              <a:rPr lang="it-IT" sz="1200" dirty="0">
                <a:solidFill>
                  <a:srgbClr val="FFFFFF"/>
                </a:solidFill>
                <a:latin typeface="Open Sans" panose="020B0606030504020204"/>
                <a:ea typeface="Open Sans SemiBold" panose="020B0606030504020204" pitchFamily="34" charset="0"/>
                <a:cs typeface="Open Sans SemiBold" panose="020B0606030504020204" pitchFamily="34" charset="0"/>
              </a:rPr>
              <a:t>Gianmarco Forcella</a:t>
            </a:r>
            <a:endParaRPr sz="1200" dirty="0">
              <a:latin typeface="Open Sans" panose="020B0606030504020204"/>
              <a:ea typeface="Open Sans SemiBold" panose="020B0606030504020204" pitchFamily="34" charset="0"/>
              <a:cs typeface="Open Sans SemiBold" panose="020B0606030504020204" pitchFamily="34" charset="0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284052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trained the TCDCN (for 4 epochs) with: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525310"/>
            <a:ext cx="54406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size=32 (32 images per step) 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 optimizer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Learning rate=0.001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Image Augmentation (width and height shift)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Training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phase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69BEE4A2-5608-4C44-BAC4-E72391BD8C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54119" y="3296096"/>
            <a:ext cx="3629690" cy="1473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678157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561051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 can be looked at as a combination of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RMSprop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and Stochastic Gradient Descent with momentum.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5" y="404221"/>
            <a:ext cx="4349855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Adam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optimization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algorithm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ella 9">
                <a:extLst>
                  <a:ext uri="{FF2B5EF4-FFF2-40B4-BE49-F238E27FC236}">
                    <a16:creationId xmlns:a16="http://schemas.microsoft.com/office/drawing/2014/main" id="{B87015AF-4E3C-4B32-AB37-A2AC8DE4B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8773083"/>
                  </p:ext>
                </p:extLst>
              </p:nvPr>
            </p:nvGraphicFramePr>
            <p:xfrm>
              <a:off x="2769697" y="1894576"/>
              <a:ext cx="3604605" cy="280058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22059">
                      <a:extLst>
                        <a:ext uri="{9D8B030D-6E8A-4147-A177-3AD203B41FA5}">
                          <a16:colId xmlns:a16="http://schemas.microsoft.com/office/drawing/2014/main" val="2257307343"/>
                        </a:ext>
                      </a:extLst>
                    </a:gridCol>
                    <a:gridCol w="2782546">
                      <a:extLst>
                        <a:ext uri="{9D8B030D-6E8A-4147-A177-3AD203B41FA5}">
                          <a16:colId xmlns:a16="http://schemas.microsoft.com/office/drawing/2014/main" val="663893987"/>
                        </a:ext>
                      </a:extLst>
                    </a:gridCol>
                  </a:tblGrid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1400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∇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𝐿</m:t>
                                    </m:r>
                                  </m:e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p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695673782"/>
                      </a:ext>
                    </a:extLst>
                  </a:tr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𝛽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Sup>
                                  <m:sSub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𝑣</m:t>
                                    </m:r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  <m:sup>
                                    <m:d>
                                      <m:d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sup>
                                </m:sSub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𝛽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(</m:t>
                                        </m:r>
                                        <m:r>
                                          <m:rPr>
                                            <m:sty m:val="p"/>
                                          </m:rPr>
                                          <a:rPr lang="en-US" sz="1400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∇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  <m:sSup>
                                      <m:s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𝐿</m:t>
                                        </m:r>
                                      </m:e>
                                      <m:sup>
                                        <m:d>
                                          <m:d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sup>
                                    </m:s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3236715247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𝑚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713105542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𝑣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sub>
                                </m:sSub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f>
                                  <m:f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Sup>
                                      <m:sSub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𝑣</m:t>
                                        </m:r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  <m:sup>
                                        <m:d>
                                          <m:d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𝑡</m:t>
                                            </m:r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+1</m:t>
                                            </m:r>
                                          </m:e>
                                        </m:d>
                                      </m:sup>
                                    </m:sSubSup>
                                  </m:num>
                                  <m:den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1−</m:t>
                                    </m:r>
                                    <m:sSup>
                                      <m:sSup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(</m:t>
                                        </m:r>
                                        <m:sSub>
                                          <m:sSub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𝛽</m:t>
                                            </m:r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)</m:t>
                                        </m:r>
                                      </m:e>
                                      <m:sup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𝑡</m:t>
                                        </m:r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+1</m:t>
                                        </m:r>
                                      </m:sup>
                                    </m:sSup>
                                  </m:den>
                                </m:f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2565297308"/>
                      </a:ext>
                    </a:extLst>
                  </a:tr>
                  <a:tr h="689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+1)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= </m:t>
                                </m:r>
                                <m:sSup>
                                  <m:sSup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𝑤</m:t>
                                    </m:r>
                                  </m:e>
                                  <m:sup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(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𝑡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)</m:t>
                                    </m:r>
                                  </m:sup>
                                </m:sSup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−</m:t>
                                </m:r>
                                <m:r>
                                  <a:rPr lang="en-US" sz="1400" i="1">
                                    <a:effectLst/>
                                    <a:latin typeface="Cambria Math" panose="02040503050406030204" pitchFamily="18" charset="0"/>
                                    <a:ea typeface="Calibri" panose="020F0502020204030204" pitchFamily="34" charset="0"/>
                                    <a:cs typeface="Arial" panose="020B0604020202020204" pitchFamily="34" charset="0"/>
                                  </a:rPr>
                                  <m:t>𝜂</m:t>
                                </m:r>
                                <m:f>
                                  <m:fPr>
                                    <m:ctrlPr>
                                      <a:rPr lang="it-IT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𝑚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  <m:t>𝑤</m:t>
                                        </m:r>
                                      </m:sub>
                                    </m:sSub>
                                  </m:num>
                                  <m:den>
                                    <m:rad>
                                      <m:radPr>
                                        <m:degHide m:val="on"/>
                                        <m:ctrlPr>
                                          <a:rPr lang="it-IT" sz="1400" i="1">
                                            <a:effectLst/>
                                            <a:latin typeface="Cambria Math" panose="02040503050406030204" pitchFamily="18" charset="0"/>
                                            <a:ea typeface="Calibri" panose="020F0502020204030204" pitchFamily="34" charset="0"/>
                                            <a:cs typeface="Arial" panose="020B0604020202020204" pitchFamily="34" charset="0"/>
                                          </a:rPr>
                                        </m:ctrlPr>
                                      </m:radPr>
                                      <m:deg/>
                                      <m:e>
                                        <m:sSub>
                                          <m:sSubPr>
                                            <m:ctrlPr>
                                              <a:rPr lang="it-IT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</m:ctrlPr>
                                          </m:sSubPr>
                                          <m:e>
                                            <m:acc>
                                              <m:accPr>
                                                <m:chr m:val="̂"/>
                                                <m:ctrlPr>
                                                  <a:rPr lang="it-IT" sz="1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Arial" panose="020B0604020202020204" pitchFamily="34" charset="0"/>
                                                  </a:rPr>
                                                </m:ctrlPr>
                                              </m:accPr>
                                              <m:e>
                                                <m:r>
                                                  <a:rPr lang="en-US" sz="1400" i="1"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libri" panose="020F0502020204030204" pitchFamily="34" charset="0"/>
                                                    <a:cs typeface="Arial" panose="020B0604020202020204" pitchFamily="34" charset="0"/>
                                                  </a:rPr>
                                                  <m:t>𝑣</m:t>
                                                </m:r>
                                              </m:e>
                                            </m:acc>
                                          </m:e>
                                          <m:sub>
                                            <m:r>
                                              <a:rPr lang="en-US" sz="1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libri" panose="020F0502020204030204" pitchFamily="34" charset="0"/>
                                                <a:cs typeface="Arial" panose="020B0604020202020204" pitchFamily="34" charset="0"/>
                                              </a:rPr>
                                              <m:t>𝑤</m:t>
                                            </m:r>
                                          </m:sub>
                                        </m:sSub>
                                      </m:e>
                                    </m:rad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+</m:t>
                                    </m:r>
                                    <m:r>
                                      <a:rPr lang="en-US" sz="1400" i="1">
                                        <a:effectLst/>
                                        <a:latin typeface="Cambria Math" panose="02040503050406030204" pitchFamily="18" charset="0"/>
                                        <a:ea typeface="Calibri" panose="020F0502020204030204" pitchFamily="34" charset="0"/>
                                        <a:cs typeface="Arial" panose="020B0604020202020204" pitchFamily="34" charset="0"/>
                                      </a:rPr>
                                      <m:t>𝜀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extLst>
                      <a:ext uri="{0D108BD9-81ED-4DB2-BD59-A6C34878D82A}">
                        <a16:rowId xmlns:a16="http://schemas.microsoft.com/office/drawing/2014/main" val="42152960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ella 9">
                <a:extLst>
                  <a:ext uri="{FF2B5EF4-FFF2-40B4-BE49-F238E27FC236}">
                    <a16:creationId xmlns:a16="http://schemas.microsoft.com/office/drawing/2014/main" id="{B87015AF-4E3C-4B32-AB37-A2AC8DE4B3C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58773083"/>
                  </p:ext>
                </p:extLst>
              </p:nvPr>
            </p:nvGraphicFramePr>
            <p:xfrm>
              <a:off x="2769697" y="1894576"/>
              <a:ext cx="3604605" cy="2800588"/>
            </p:xfrm>
            <a:graphic>
              <a:graphicData uri="http://schemas.openxmlformats.org/drawingml/2006/table">
                <a:tbl>
                  <a:tblPr firstRow="1" firstCol="1" bandRow="1"/>
                  <a:tblGrid>
                    <a:gridCol w="822059">
                      <a:extLst>
                        <a:ext uri="{9D8B030D-6E8A-4147-A177-3AD203B41FA5}">
                          <a16:colId xmlns:a16="http://schemas.microsoft.com/office/drawing/2014/main" val="2257307343"/>
                        </a:ext>
                      </a:extLst>
                    </a:gridCol>
                    <a:gridCol w="2782546">
                      <a:extLst>
                        <a:ext uri="{9D8B030D-6E8A-4147-A177-3AD203B41FA5}">
                          <a16:colId xmlns:a16="http://schemas.microsoft.com/office/drawing/2014/main" val="663893987"/>
                        </a:ext>
                      </a:extLst>
                    </a:gridCol>
                  </a:tblGrid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1.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b="-69482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5673782"/>
                      </a:ext>
                    </a:extLst>
                  </a:tr>
                  <a:tr h="3543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2.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98305" b="-58305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36715247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3.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101739" b="-1991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713105542"/>
                      </a:ext>
                    </a:extLst>
                  </a:tr>
                  <a:tr h="701377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4.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200000" b="-9741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5297308"/>
                      </a:ext>
                    </a:extLst>
                  </a:tr>
                  <a:tr h="68905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effectLst/>
                              <a:latin typeface="Open Sans" panose="020B0606030504020204"/>
                              <a:ea typeface="Calibri" panose="020F0502020204030204" pitchFamily="34" charset="0"/>
                              <a:cs typeface="Times New Roman" panose="02020603050405020304" pitchFamily="18" charset="0"/>
                            </a:rPr>
                            <a:t>5.</a:t>
                          </a:r>
                          <a:endParaRPr lang="it-IT" sz="1400" dirty="0">
                            <a:effectLst/>
                            <a:latin typeface="Open Sans" panose="020B0606030504020204"/>
                            <a:cs typeface="Arial" panose="020B0604020202020204" pitchFamily="34" charset="0"/>
                          </a:endParaRPr>
                        </a:p>
                      </a:txBody>
                      <a:tcPr marL="9387" marR="9387" marT="0" marB="0" anchor="ctr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</a:tcPr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 marL="9387" marR="9387" marT="0" marB="0">
                        <a:lnL>
                          <a:noFill/>
                        </a:lnL>
                        <a:lnR>
                          <a:noFill/>
                        </a:lnR>
                        <a:lnT>
                          <a:noFill/>
                        </a:lnT>
                        <a:lnB>
                          <a:noFill/>
                        </a:lnB>
                        <a:blipFill>
                          <a:blip r:embed="rId5"/>
                          <a:stretch>
                            <a:fillRect l="-29540" t="-30796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152960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213961935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851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RMSE for landmarks localization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Softmax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cross entropy for the other tasks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functions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957B6F9C-86C0-4838-949C-80611B6F26FB}"/>
                  </a:ext>
                </a:extLst>
              </p:cNvPr>
              <p:cNvSpPr/>
              <p:nvPr/>
            </p:nvSpPr>
            <p:spPr>
              <a:xfrm>
                <a:off x="2286000" y="2194981"/>
                <a:ext cx="4572000" cy="810799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𝑙𝑎𝑛𝑑𝑚𝑎𝑟𝑘𝑠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sz="1200" i="1">
                          <a:latin typeface="Cambria Math" panose="02040503050406030204" pitchFamily="18" charset="0"/>
                        </a:rPr>
                        <m:t>𝑅𝑀𝑆𝐸</m:t>
                      </m:r>
                      <m:r>
                        <a:rPr lang="it-IT" sz="120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20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</m:den>
                          </m:f>
                          <m:nary>
                            <m:naryPr>
                              <m:chr m:val="∑"/>
                              <m:limLoc m:val="undOvr"/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it-IT" sz="120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𝑏𝑎𝑡𝑐h</m:t>
                                  </m:r>
                                </m:e>
                              </m:d>
                            </m:sup>
                            <m:e>
                              <m:sSup>
                                <m:sSup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it-IT" sz="1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𝑝𝑟𝑒𝑑</m:t>
                                          </m:r>
                                        </m:sub>
                                      </m:sSub>
                                      <m:r>
                                        <a:rPr lang="it-IT" sz="120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it-IT" sz="1200" i="1">
                                              <a:latin typeface="Cambria Math" panose="02040503050406030204" pitchFamily="18" charset="0"/>
                                            </a:rPr>
                                            <m:t>𝑡𝑟𝑢𝑒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it-IT" sz="120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rad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1" name="Rettangolo 10">
                <a:extLst>
                  <a:ext uri="{FF2B5EF4-FFF2-40B4-BE49-F238E27FC236}">
                    <a16:creationId xmlns:a16="http://schemas.microsoft.com/office/drawing/2014/main" id="{957B6F9C-86C0-4838-949C-80611B6F26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2194981"/>
                <a:ext cx="4572000" cy="81079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B5C1DCF0-7F5A-413A-9494-3ED3F3F67A05}"/>
                  </a:ext>
                </a:extLst>
              </p:cNvPr>
              <p:cNvSpPr/>
              <p:nvPr/>
            </p:nvSpPr>
            <p:spPr>
              <a:xfrm>
                <a:off x="1805267" y="3224376"/>
                <a:ext cx="5533465" cy="6235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𝑡𝑎𝑠𝑘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= </m:t>
                      </m:r>
                      <m:r>
                        <a:rPr lang="it-IT" sz="1200" i="1"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𝑝𝑟𝑒𝑑</m:t>
                              </m:r>
                            </m:sub>
                          </m:sSub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d>
                      <m:r>
                        <a:rPr lang="it-IT" sz="1200">
                          <a:latin typeface="Cambria Math" panose="02040503050406030204" pitchFamily="18" charset="0"/>
                        </a:rPr>
                        <m:t>=− </m:t>
                      </m:r>
                      <m:f>
                        <m:f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sz="120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𝑏𝑎𝑡𝑐h</m:t>
                              </m:r>
                            </m:e>
                          </m:d>
                        </m:den>
                      </m:f>
                      <m:r>
                        <a:rPr lang="it-IT" sz="1200">
                          <a:latin typeface="Cambria Math" panose="02040503050406030204" pitchFamily="18" charset="0"/>
                        </a:rPr>
                        <m:t>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sz="120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𝑏𝑎𝑡𝑐h</m:t>
                              </m:r>
                            </m:e>
                          </m:d>
                        </m:sup>
                        <m: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𝑡𝑟𝑢𝑒</m:t>
                              </m:r>
                            </m:sub>
                          </m:sSub>
                        </m:e>
                      </m:nary>
                      <m:func>
                        <m:func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it-IT" sz="120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d>
                            <m:d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it-IT" sz="1200" i="1">
                                      <a:latin typeface="Cambria Math" panose="02040503050406030204" pitchFamily="18" charset="0"/>
                                    </a:rPr>
                                    <m:t>𝑝𝑟𝑒𝑑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3" name="Rettangolo 12">
                <a:extLst>
                  <a:ext uri="{FF2B5EF4-FFF2-40B4-BE49-F238E27FC236}">
                    <a16:creationId xmlns:a16="http://schemas.microsoft.com/office/drawing/2014/main" id="{B5C1DCF0-7F5A-413A-9494-3ED3F3F67A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5267" y="3224376"/>
                <a:ext cx="5533465" cy="6235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0DF39255-3EF7-4B2F-8918-FAAD55A37F6B}"/>
                  </a:ext>
                </a:extLst>
              </p:cNvPr>
              <p:cNvSpPr/>
              <p:nvPr/>
            </p:nvSpPr>
            <p:spPr>
              <a:xfrm>
                <a:off x="2286000" y="4066982"/>
                <a:ext cx="4572000" cy="540725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𝑡𝑜𝑡𝑎𝑙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𝑙𝑎𝑛𝑑𝑚𝑎𝑟𝑘𝑠</m:t>
                          </m:r>
                        </m:sub>
                      </m:sSub>
                      <m:r>
                        <a:rPr lang="it-IT" sz="12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supHide m:val="on"/>
                          <m:ctrlPr>
                            <a:rPr lang="it-IT" sz="12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𝑡𝑎𝑠𝑘</m:t>
                          </m:r>
                          <m:r>
                            <a:rPr lang="it-IT" sz="1200">
                              <a:latin typeface="Cambria Math" panose="02040503050406030204" pitchFamily="18" charset="0"/>
                            </a:rPr>
                            <m:t>∈</m:t>
                          </m:r>
                          <m:r>
                            <a:rPr lang="it-IT" sz="1200" i="1">
                              <a:latin typeface="Cambria Math" panose="02040503050406030204" pitchFamily="18" charset="0"/>
                            </a:rPr>
                            <m:t>𝑆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it-IT" sz="1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it-IT" sz="1200" i="1">
                                  <a:latin typeface="Cambria Math" panose="02040503050406030204" pitchFamily="18" charset="0"/>
                                </a:rPr>
                                <m:t>𝑡𝑎𝑠𝑘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9" name="Rettangolo 18">
                <a:extLst>
                  <a:ext uri="{FF2B5EF4-FFF2-40B4-BE49-F238E27FC236}">
                    <a16:creationId xmlns:a16="http://schemas.microsoft.com/office/drawing/2014/main" id="{0DF39255-3EF7-4B2F-8918-FAAD55A37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0" y="4066982"/>
                <a:ext cx="4572000" cy="540725"/>
              </a:xfrm>
              <a:prstGeom prst="rect">
                <a:avLst/>
              </a:prstGeom>
              <a:blipFill>
                <a:blip r:embed="rId7"/>
                <a:stretch>
                  <a:fillRect t="-115730" b="-1629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69347721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Accuracies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2" name="Immagine 21">
            <a:extLst>
              <a:ext uri="{FF2B5EF4-FFF2-40B4-BE49-F238E27FC236}">
                <a16:creationId xmlns:a16="http://schemas.microsoft.com/office/drawing/2014/main" id="{7C2D472A-40B9-4560-A13F-2411E6E2D3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75052"/>
            <a:ext cx="2993395" cy="2993395"/>
          </a:xfrm>
          <a:prstGeom prst="rect">
            <a:avLst/>
          </a:prstGeom>
        </p:spPr>
      </p:pic>
      <p:pic>
        <p:nvPicPr>
          <p:cNvPr id="23" name="Immagine 22">
            <a:extLst>
              <a:ext uri="{FF2B5EF4-FFF2-40B4-BE49-F238E27FC236}">
                <a16:creationId xmlns:a16="http://schemas.microsoft.com/office/drawing/2014/main" id="{A6793A21-B950-40A6-87EC-1A41ECBE9C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95" y="1075051"/>
            <a:ext cx="2993395" cy="2993395"/>
          </a:xfrm>
          <a:prstGeom prst="rect">
            <a:avLst/>
          </a:prstGeom>
        </p:spPr>
      </p:pic>
      <p:pic>
        <p:nvPicPr>
          <p:cNvPr id="24" name="Immagine 23">
            <a:extLst>
              <a:ext uri="{FF2B5EF4-FFF2-40B4-BE49-F238E27FC236}">
                <a16:creationId xmlns:a16="http://schemas.microsoft.com/office/drawing/2014/main" id="{298A81B7-6C73-47F7-B2BC-05D1BB3739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5798" y="1068954"/>
            <a:ext cx="2999492" cy="299949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652183" y="3897648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Eyeglasses</a:t>
            </a:r>
            <a:endParaRPr lang="it-IT" sz="1800" dirty="0">
              <a:latin typeface="Open Sans" panose="020B0606030504020204"/>
            </a:endParaRP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B967291-A3DA-4B13-8DED-7EFD476F5257}"/>
              </a:ext>
            </a:extLst>
          </p:cNvPr>
          <p:cNvSpPr txBox="1"/>
          <p:nvPr/>
        </p:nvSpPr>
        <p:spPr>
          <a:xfrm>
            <a:off x="3645577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Gender</a:t>
            </a:r>
          </a:p>
        </p:txBody>
      </p:sp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3135340-0877-4FFF-BC69-9B5811D37190}"/>
              </a:ext>
            </a:extLst>
          </p:cNvPr>
          <p:cNvSpPr txBox="1"/>
          <p:nvPr/>
        </p:nvSpPr>
        <p:spPr>
          <a:xfrm>
            <a:off x="6697980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Facial</a:t>
            </a:r>
            <a:r>
              <a:rPr lang="it-IT" sz="1800" dirty="0">
                <a:latin typeface="Open Sans" panose="020B0606030504020204"/>
              </a:rPr>
              <a:t> </a:t>
            </a:r>
            <a:r>
              <a:rPr lang="it-IT" sz="1800" dirty="0" err="1">
                <a:latin typeface="Open Sans" panose="020B0606030504020204"/>
              </a:rPr>
              <a:t>hairs</a:t>
            </a:r>
            <a:endParaRPr lang="it-IT" sz="1800" dirty="0"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4104552523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Accuracies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(2)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024C5F49-768E-4189-992E-F5161B0A0A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432" y="1072004"/>
            <a:ext cx="2999492" cy="2999492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5A226021-EAE2-45CB-9BE4-0461D83112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8173" y="1072004"/>
            <a:ext cx="2999492" cy="299949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1825663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Smile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DF54135A-3716-4E1F-BE84-59CC52187F61}"/>
              </a:ext>
            </a:extLst>
          </p:cNvPr>
          <p:cNvSpPr txBox="1"/>
          <p:nvPr/>
        </p:nvSpPr>
        <p:spPr>
          <a:xfrm>
            <a:off x="5343404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1423561503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RMSE Landmarks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7C108F6-0146-4AB9-B8C3-FC4415D6F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5725" y="1072004"/>
            <a:ext cx="2999492" cy="2999492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F249E6EC-3111-47EA-BE26-6E6A5971AF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3304" y="1551876"/>
            <a:ext cx="2999492" cy="2249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51932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0E21568-0A8C-4D5C-B420-FB534662D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68954"/>
            <a:ext cx="2993395" cy="2993395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652183" y="3897648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Eyeglasses</a:t>
            </a:r>
            <a:endParaRPr lang="it-IT" sz="1800" dirty="0">
              <a:latin typeface="Open Sans" panose="020B0606030504020204"/>
            </a:endParaRPr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409763CB-0EE3-48CB-8562-F60B02EED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95" y="1081063"/>
            <a:ext cx="2993395" cy="2993395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B967291-A3DA-4B13-8DED-7EFD476F5257}"/>
              </a:ext>
            </a:extLst>
          </p:cNvPr>
          <p:cNvSpPr txBox="1"/>
          <p:nvPr/>
        </p:nvSpPr>
        <p:spPr>
          <a:xfrm>
            <a:off x="3645577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Landmarks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DCADD1A1-AC8E-4F46-B7D6-2C43E86664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749" y="1082822"/>
            <a:ext cx="2999492" cy="299949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3135340-0877-4FFF-BC69-9B5811D37190}"/>
              </a:ext>
            </a:extLst>
          </p:cNvPr>
          <p:cNvSpPr txBox="1"/>
          <p:nvPr/>
        </p:nvSpPr>
        <p:spPr>
          <a:xfrm>
            <a:off x="6697980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Gender</a:t>
            </a:r>
          </a:p>
        </p:txBody>
      </p:sp>
    </p:spTree>
    <p:extLst>
      <p:ext uri="{BB962C8B-B14F-4D97-AF65-F5344CB8AC3E}">
        <p14:creationId xmlns:p14="http://schemas.microsoft.com/office/powerpoint/2010/main" val="2284023065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Losses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(2)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04B110EE-32DA-4932-BF83-07E6AC45DD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80264"/>
            <a:ext cx="2999492" cy="2999492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2AE13764-08E2-43E1-9FC7-E7F05329FF5C}"/>
              </a:ext>
            </a:extLst>
          </p:cNvPr>
          <p:cNvSpPr txBox="1"/>
          <p:nvPr/>
        </p:nvSpPr>
        <p:spPr>
          <a:xfrm>
            <a:off x="652183" y="3897648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 err="1">
                <a:latin typeface="Open Sans" panose="020B0606030504020204"/>
              </a:rPr>
              <a:t>Facial</a:t>
            </a:r>
            <a:r>
              <a:rPr lang="it-IT" sz="1800" dirty="0">
                <a:latin typeface="Open Sans" panose="020B0606030504020204"/>
              </a:rPr>
              <a:t> </a:t>
            </a:r>
            <a:r>
              <a:rPr lang="it-IT" sz="1800" dirty="0" err="1">
                <a:latin typeface="Open Sans" panose="020B0606030504020204"/>
              </a:rPr>
              <a:t>hairs</a:t>
            </a:r>
            <a:endParaRPr lang="it-IT" sz="1800" dirty="0">
              <a:latin typeface="Open Sans" panose="020B0606030504020204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5F9BF873-168B-4F03-9C58-ED5908CA0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3396" y="1082783"/>
            <a:ext cx="2999492" cy="2999492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3B967291-A3DA-4B13-8DED-7EFD476F5257}"/>
              </a:ext>
            </a:extLst>
          </p:cNvPr>
          <p:cNvSpPr txBox="1"/>
          <p:nvPr/>
        </p:nvSpPr>
        <p:spPr>
          <a:xfrm>
            <a:off x="3645577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Smile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E625EF36-0521-4BC9-B0D2-0E7317DD8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0692" y="1090256"/>
            <a:ext cx="2999492" cy="2999492"/>
          </a:xfrm>
          <a:prstGeom prst="rect">
            <a:avLst/>
          </a:prstGeom>
        </p:spPr>
      </p:pic>
      <p:sp>
        <p:nvSpPr>
          <p:cNvPr id="37" name="CasellaDiTesto 36">
            <a:extLst>
              <a:ext uri="{FF2B5EF4-FFF2-40B4-BE49-F238E27FC236}">
                <a16:creationId xmlns:a16="http://schemas.microsoft.com/office/drawing/2014/main" id="{33135340-0877-4FFF-BC69-9B5811D37190}"/>
              </a:ext>
            </a:extLst>
          </p:cNvPr>
          <p:cNvSpPr txBox="1"/>
          <p:nvPr/>
        </p:nvSpPr>
        <p:spPr>
          <a:xfrm>
            <a:off x="6697980" y="3905082"/>
            <a:ext cx="16890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800" dirty="0">
                <a:latin typeface="Open Sans" panose="020B0606030504020204"/>
              </a:rPr>
              <a:t>Age</a:t>
            </a:r>
          </a:p>
        </p:txBody>
      </p:sp>
    </p:spTree>
    <p:extLst>
      <p:ext uri="{BB962C8B-B14F-4D97-AF65-F5344CB8AC3E}">
        <p14:creationId xmlns:p14="http://schemas.microsoft.com/office/powerpoint/2010/main" val="770495295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Landmarks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19" name="Immagine 18">
            <a:extLst>
              <a:ext uri="{FF2B5EF4-FFF2-40B4-BE49-F238E27FC236}">
                <a16:creationId xmlns:a16="http://schemas.microsoft.com/office/drawing/2014/main" id="{0F57603D-1960-4F90-A469-B207C55D953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216" y="1564005"/>
            <a:ext cx="1644650" cy="2015490"/>
          </a:xfrm>
          <a:prstGeom prst="rect">
            <a:avLst/>
          </a:prstGeom>
        </p:spPr>
      </p:pic>
      <p:pic>
        <p:nvPicPr>
          <p:cNvPr id="4" name="Immagine 3">
            <a:extLst>
              <a:ext uri="{FF2B5EF4-FFF2-40B4-BE49-F238E27FC236}">
                <a16:creationId xmlns:a16="http://schemas.microsoft.com/office/drawing/2014/main" id="{7F950F73-204C-4DA3-A0B3-028845DBD6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069" y="1574967"/>
            <a:ext cx="1627773" cy="1993565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D3D9FB8E-844B-4917-BCFB-DAE6DA1DBD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2045" y="1568870"/>
            <a:ext cx="1639966" cy="2005758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36E5FFD3-9DA8-4DA3-B749-BFDD3B2D86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9214" y="1562774"/>
            <a:ext cx="1639966" cy="20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388678"/>
      </p:ext>
    </p:extLst>
  </p:cSld>
  <p:clrMapOvr>
    <a:masterClrMapping/>
  </p:clrMapOvr>
  <p:transition>
    <p:cut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Landmarks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localization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(2) 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3FF8DBA4-6BBA-4F7D-98F4-76AC4B3741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216" y="1574967"/>
            <a:ext cx="1639966" cy="2005758"/>
          </a:xfrm>
          <a:prstGeom prst="rect">
            <a:avLst/>
          </a:prstGeom>
        </p:spPr>
      </p:pic>
      <p:pic>
        <p:nvPicPr>
          <p:cNvPr id="3" name="Immagine 2">
            <a:extLst>
              <a:ext uri="{FF2B5EF4-FFF2-40B4-BE49-F238E27FC236}">
                <a16:creationId xmlns:a16="http://schemas.microsoft.com/office/drawing/2014/main" id="{AD009752-EE6C-4704-8705-BB75EC581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4876" y="1574967"/>
            <a:ext cx="1639966" cy="200575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693DF8C8-5A40-452F-BBBF-C4C5F354E9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9554" y="1574967"/>
            <a:ext cx="1639966" cy="2005758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8097DAD4-3A16-4ADC-8B5A-E8DDFAAB6F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4232" y="1574967"/>
            <a:ext cx="1639966" cy="200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390308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 anchor="t">
            <a:spAutoFit/>
          </a:bodyPr>
          <a:lstStyle/>
          <a:p>
            <a:pPr marL="12700">
              <a:spcBef>
                <a:spcPts val="135"/>
              </a:spcBef>
              <a:tabLst>
                <a:tab pos="4067175" algn="l"/>
              </a:tabLst>
            </a:pPr>
            <a:r>
              <a:rPr lang="en-US" sz="2400" b="1" dirty="0">
                <a:solidFill>
                  <a:srgbClr val="812332"/>
                </a:solidFill>
                <a:latin typeface="Open Sans" panose="020B0606030504020204"/>
              </a:rPr>
              <a:t>Multi Task Learning</a:t>
            </a:r>
            <a:endParaRPr lang="it-IT" sz="2400" b="1" dirty="0">
              <a:solidFill>
                <a:srgbClr val="812332"/>
              </a:solidFill>
              <a:uFill>
                <a:solidFill>
                  <a:srgbClr val="B37B84"/>
                </a:solidFill>
              </a:uFill>
              <a:latin typeface="Open Sans" panose="020B0606030504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5216" y="1192556"/>
            <a:ext cx="8046720" cy="3408818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In Computer Vision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tasks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, it 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often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asked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to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have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Neural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Network that 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capable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of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learning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and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predicting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more things at once. While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sometimes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this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resolves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in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having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more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than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one Network for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every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single task, this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became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inefficient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in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very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short time.</a:t>
            </a:r>
          </a:p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it-IT" sz="1800" dirty="0">
              <a:solidFill>
                <a:prstClr val="black"/>
              </a:solidFill>
              <a:latin typeface="Open Sans" panose="020B06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In the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early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2000s,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though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,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researchers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finally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proposed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a “way out” to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this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problem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.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If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we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humans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can be multitasking, so can computers and, so, can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neural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sz="1800" dirty="0">
              <a:solidFill>
                <a:prstClr val="black"/>
              </a:solidFill>
              <a:latin typeface="Open Sans" panose="020B0606030504020204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Today’s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presentation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will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focus on a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implementation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</a:t>
            </a:r>
            <a:r>
              <a:rPr lang="it-IT" sz="1800" dirty="0" err="1">
                <a:solidFill>
                  <a:prstClr val="black"/>
                </a:solidFill>
                <a:latin typeface="Open Sans" panose="020B0606030504020204"/>
              </a:rPr>
              <a:t>proposal</a:t>
            </a:r>
            <a:r>
              <a:rPr lang="it-IT" sz="1800" dirty="0">
                <a:solidFill>
                  <a:prstClr val="black"/>
                </a:solidFill>
                <a:latin typeface="Open Sans" panose="020B0606030504020204"/>
              </a:rPr>
              <a:t> of a TCDCN</a:t>
            </a:r>
            <a:endParaRPr lang="it-IT" sz="1800" dirty="0">
              <a:latin typeface="Open Sans" panose="020B0606030504020204"/>
            </a:endParaRPr>
          </a:p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it-IT" sz="1800" dirty="0">
              <a:solidFill>
                <a:prstClr val="black"/>
              </a:solidFill>
              <a:latin typeface="Open Sans" panose="020B0606030504020204"/>
            </a:endParaRPr>
          </a:p>
          <a:p>
            <a:pPr marL="298450" marR="5080" indent="-285750">
              <a:lnSpc>
                <a:spcPct val="102600"/>
              </a:lnSpc>
              <a:spcBef>
                <a:spcPts val="55"/>
              </a:spcBef>
              <a:buFont typeface="Arial" panose="020B0604020202020204" pitchFamily="34" charset="0"/>
              <a:buChar char="•"/>
            </a:pPr>
            <a:endParaRPr lang="it-IT" sz="1800" dirty="0">
              <a:latin typeface="Open Sans" panose="020B0606030504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020402" y="496254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Social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2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E0B04771-65A2-714C-B4E5-8300BE11DAD4}"/>
              </a:ext>
            </a:extLst>
          </p:cNvPr>
          <p:cNvSpPr>
            <a:spLocks noGrp="1"/>
          </p:cNvSpPr>
          <p:nvPr>
            <p:ph type="ftr" sz="quarter" idx="5"/>
          </p:nvPr>
        </p:nvSpPr>
        <p:spPr>
          <a:xfrm>
            <a:off x="5379409" y="4123323"/>
            <a:ext cx="482600" cy="646331"/>
          </a:xfrm>
        </p:spPr>
        <p:txBody>
          <a:bodyPr/>
          <a:lstStyle/>
          <a:p>
            <a:r>
              <a:rPr lang="it-IT" spc="25"/>
              <a:t>Using SocialMedia to Enhance Emergency Situation Awareness 
</a:t>
            </a:r>
            <a:endParaRPr lang="it-IT" spc="15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00D05DD-582C-1F46-9F8F-26238FFF93A1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F8D6B0FA-F73B-294F-8297-B63B912DA248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4450B582-8005-1347-A191-20DC09185297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6C3EE47-9DB2-E742-AB1C-D7022CD270C4}"/>
              </a:ext>
            </a:extLst>
          </p:cNvPr>
          <p:cNvSpPr/>
          <p:nvPr/>
        </p:nvSpPr>
        <p:spPr>
          <a:xfrm>
            <a:off x="1097280" y="4769653"/>
            <a:ext cx="494851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</p:txBody>
      </p:sp>
    </p:spTree>
  </p:cSld>
  <p:clrMapOvr>
    <a:masterClrMapping/>
  </p:clrMapOvr>
  <p:transition>
    <p:cut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640636E0-AE75-4B6B-937C-569E5CE1749D}"/>
              </a:ext>
            </a:extLst>
          </p:cNvPr>
          <p:cNvSpPr txBox="1"/>
          <p:nvPr/>
        </p:nvSpPr>
        <p:spPr>
          <a:xfrm>
            <a:off x="1764926" y="2217807"/>
            <a:ext cx="561414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latin typeface="Open Sans" panose="020B0606030504020204"/>
              </a:rPr>
              <a:t>Thanks for the </a:t>
            </a:r>
            <a:r>
              <a:rPr lang="it-IT" sz="4000" dirty="0" err="1">
                <a:latin typeface="Open Sans" panose="020B0606030504020204"/>
              </a:rPr>
              <a:t>attention</a:t>
            </a:r>
            <a:endParaRPr lang="it-IT" sz="4000" dirty="0">
              <a:latin typeface="Open Sans" panose="020B0606030504020204"/>
            </a:endParaRPr>
          </a:p>
        </p:txBody>
      </p:sp>
    </p:spTree>
    <p:extLst>
      <p:ext uri="{BB962C8B-B14F-4D97-AF65-F5344CB8AC3E}">
        <p14:creationId xmlns:p14="http://schemas.microsoft.com/office/powerpoint/2010/main" val="3646186073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561051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have based our approach on the paper 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Xxx and XXX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 which they tried to resolve this kind of problem implementing this system architecture. 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2008566"/>
            <a:ext cx="5440680" cy="1610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focused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 the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prediction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of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six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cases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They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’ve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a Task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Constrained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Neural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Network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 replicate their method, adding a more recent Neural Network approach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(due to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papers’s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age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Reference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763397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5216" y="1119190"/>
            <a:ext cx="8046720" cy="284052"/>
          </a:xfrm>
          <a:prstGeom prst="rect">
            <a:avLst/>
          </a:prstGeom>
        </p:spPr>
        <p:txBody>
          <a:bodyPr vert="horz" wrap="square" lIns="0" tIns="6985" rIns="0" bIns="0" rtlCol="0" anchor="t">
            <a:spAutoFit/>
          </a:bodyPr>
          <a:lstStyle/>
          <a:p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decised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to propose a model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that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is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based</a:t>
            </a: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on: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731567"/>
            <a:ext cx="5440680" cy="13336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Kernel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Regularization</a:t>
            </a:r>
            <a:endParaRPr lang="it-IT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it-IT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</a:t>
            </a:r>
            <a:r>
              <a:rPr lang="it-IT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Normalization</a:t>
            </a: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b="1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proposal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8042493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405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allows to apply penalties on layer parameters during optimization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These penalties are incorporated in the loss function that the network optimizes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Kernel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Regularization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(L2)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859ADDB6-BA4F-4B77-8809-7497C31F3C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0933" y="2749868"/>
            <a:ext cx="3889585" cy="107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842047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887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normalizes the activation of the previous layer at each batch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also acts as a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regularizer</a:t>
            </a: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in some cases eliminating the need for Dropout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Batch </a:t>
            </a: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Normalization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289BBE37-7527-4542-B59A-081BCBE25D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50654" y="2706404"/>
            <a:ext cx="2030144" cy="1792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173835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28520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 used MAFL (Multi Attribute Facial Landmarks), which is a subset of </a:t>
            </a:r>
            <a:r>
              <a:rPr lang="en-US" sz="1800" dirty="0" err="1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CelebA</a:t>
            </a: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is annotated with 5 facial landmarks and 40 different facial attributes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19000 images for training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1000 images for testing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18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MAFL dataset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5B2B67F9-8E10-4B25-A527-B45D86F175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5386" y="3449273"/>
            <a:ext cx="5440680" cy="1284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116526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10F128F5-F5B7-4B15-AA23-2ECADB7031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578" y="2426448"/>
            <a:ext cx="2774843" cy="2312831"/>
          </a:xfrm>
          <a:prstGeom prst="rect">
            <a:avLst/>
          </a:prstGeom>
        </p:spPr>
      </p:pic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A4C759C-9E28-C44A-92A1-A174DFA143DA}"/>
              </a:ext>
            </a:extLst>
          </p:cNvPr>
          <p:cNvSpPr/>
          <p:nvPr/>
        </p:nvSpPr>
        <p:spPr>
          <a:xfrm>
            <a:off x="585216" y="1067610"/>
            <a:ext cx="544068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 open source machine learning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Developed by Google 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most used nowadays</a:t>
            </a:r>
          </a:p>
          <a:p>
            <a:pPr marL="171450" indent="-171450"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It guarantees a very efficient computation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Tensorflow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354165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574762" y="1829311"/>
            <a:ext cx="65265" cy="652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574762" y="2039343"/>
            <a:ext cx="65265" cy="6526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117604" y="3463260"/>
            <a:ext cx="2400935" cy="100027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spcBef>
                <a:spcPts val="60"/>
              </a:spcBef>
            </a:pPr>
            <a:r>
              <a:rPr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Using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lang="it-IT" sz="600" spc="1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Social</a:t>
            </a:r>
            <a:r>
              <a:rPr sz="600" spc="2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Media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5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to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Enhance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1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Emergency</a:t>
            </a:r>
            <a:r>
              <a:rPr sz="600" spc="7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30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Situation</a:t>
            </a:r>
            <a:r>
              <a:rPr sz="600" spc="7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 </a:t>
            </a:r>
            <a:r>
              <a:rPr sz="600" spc="-5">
                <a:solidFill>
                  <a:srgbClr val="FFFFFF"/>
                </a:solidFill>
                <a:latin typeface="Arial"/>
                <a:cs typeface="Arial"/>
                <a:hlinkClick r:id="rId4" action="ppaction://hlinksldjump"/>
              </a:rPr>
              <a:t>Awareness</a:t>
            </a:r>
            <a:endParaRPr sz="600">
              <a:latin typeface="Arial"/>
              <a:cs typeface="Arial"/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10D01C-96EA-EE46-A7D4-5F941E60BD26}"/>
              </a:ext>
            </a:extLst>
          </p:cNvPr>
          <p:cNvSpPr>
            <a:spLocks noGrp="1"/>
          </p:cNvSpPr>
          <p:nvPr>
            <p:ph type="ftr" sz="quarter" idx="5"/>
          </p:nvPr>
        </p:nvSpPr>
        <p:spPr/>
        <p:txBody>
          <a:bodyPr/>
          <a:lstStyle/>
          <a:p>
            <a:r>
              <a:rPr lang="it-IT" spc="25"/>
              <a:t>Using </a:t>
            </a:r>
            <a:r>
              <a:rPr lang="it-IT" spc="25" err="1"/>
              <a:t>SocialMedia</a:t>
            </a:r>
            <a:r>
              <a:rPr lang="it-IT" spc="25"/>
              <a:t> to </a:t>
            </a:r>
            <a:r>
              <a:rPr lang="it-IT" spc="25" err="1"/>
              <a:t>Enhance</a:t>
            </a:r>
            <a:r>
              <a:rPr lang="it-IT" spc="25"/>
              <a:t> Emergency Situation </a:t>
            </a:r>
            <a:r>
              <a:rPr lang="it-IT" spc="25" err="1"/>
              <a:t>Awareness</a:t>
            </a:r>
            <a:endParaRPr lang="it-IT" spc="25"/>
          </a:p>
          <a:p>
            <a:r>
              <a:rPr lang="it-IT" spc="25"/>
              <a:t>
</a:t>
            </a:r>
            <a:endParaRPr lang="it-IT" spc="15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905785C-30E5-5A4E-B586-3AE4D13CEC46}"/>
              </a:ext>
            </a:extLst>
          </p:cNvPr>
          <p:cNvSpPr txBox="1"/>
          <p:nvPr/>
        </p:nvSpPr>
        <p:spPr>
          <a:xfrm>
            <a:off x="6275427" y="4222531"/>
            <a:ext cx="184731" cy="5825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it-IT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0FD50A7-50F7-6147-88B1-D4C299CCD265}"/>
              </a:ext>
            </a:extLst>
          </p:cNvPr>
          <p:cNvGrpSpPr/>
          <p:nvPr/>
        </p:nvGrpSpPr>
        <p:grpSpPr>
          <a:xfrm>
            <a:off x="0" y="4769654"/>
            <a:ext cx="9144000" cy="373846"/>
            <a:chOff x="0" y="4769654"/>
            <a:chExt cx="9144000" cy="373846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980203-829A-C145-B435-5DB2C68CA009}"/>
                </a:ext>
              </a:extLst>
            </p:cNvPr>
            <p:cNvSpPr/>
            <p:nvPr/>
          </p:nvSpPr>
          <p:spPr>
            <a:xfrm>
              <a:off x="1097280" y="4769654"/>
              <a:ext cx="8046720" cy="373846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D0A3D7-0254-F748-BE97-686FAC035466}"/>
                </a:ext>
              </a:extLst>
            </p:cNvPr>
            <p:cNvSpPr/>
            <p:nvPr/>
          </p:nvSpPr>
          <p:spPr>
            <a:xfrm>
              <a:off x="0" y="4892040"/>
              <a:ext cx="1170432" cy="251460"/>
            </a:xfrm>
            <a:prstGeom prst="rect">
              <a:avLst/>
            </a:prstGeom>
            <a:solidFill>
              <a:srgbClr val="81233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</p:grpSp>
      <p:sp>
        <p:nvSpPr>
          <p:cNvPr id="17" name="object 2">
            <a:extLst>
              <a:ext uri="{FF2B5EF4-FFF2-40B4-BE49-F238E27FC236}">
                <a16:creationId xmlns:a16="http://schemas.microsoft.com/office/drawing/2014/main" id="{61B09B65-1B01-7345-B9C2-9A4E2A112C1F}"/>
              </a:ext>
            </a:extLst>
          </p:cNvPr>
          <p:cNvSpPr txBox="1">
            <a:spLocks/>
          </p:cNvSpPr>
          <p:nvPr/>
        </p:nvSpPr>
        <p:spPr>
          <a:xfrm>
            <a:off x="585216" y="404221"/>
            <a:ext cx="4080510" cy="38664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>
            <a:lvl1pPr>
              <a:defRPr sz="11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defTabSz="914400">
              <a:spcBef>
                <a:spcPts val="135"/>
              </a:spcBef>
              <a:tabLst>
                <a:tab pos="4067175" algn="l"/>
              </a:tabLst>
            </a:pPr>
            <a:r>
              <a:rPr lang="it-IT" sz="2400" b="1" kern="0" dirty="0" err="1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Our</a:t>
            </a:r>
            <a:r>
              <a:rPr lang="it-IT" sz="2400" b="1" kern="0" dirty="0">
                <a:solidFill>
                  <a:srgbClr val="812332"/>
                </a:solidFill>
                <a:uFill>
                  <a:solidFill>
                    <a:srgbClr val="B37B84"/>
                  </a:solidFill>
                </a:u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TCDCN</a:t>
            </a:r>
            <a:endParaRPr lang="it-IT" sz="2400" b="1" kern="0" dirty="0">
              <a:solidFill>
                <a:srgbClr val="81233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8F73422-E0B4-0E46-8660-798271690201}"/>
              </a:ext>
            </a:extLst>
          </p:cNvPr>
          <p:cNvSpPr/>
          <p:nvPr/>
        </p:nvSpPr>
        <p:spPr>
          <a:xfrm>
            <a:off x="1097280" y="4769653"/>
            <a:ext cx="494851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/>
                </a:solidFill>
                <a:latin typeface="Open Sans" panose="020B0606030504020204"/>
                <a:ea typeface="Open Sans" panose="020B0606030504020204" pitchFamily="34" charset="0"/>
                <a:cs typeface="Open Sans" panose="020B0606030504020204" pitchFamily="34" charset="0"/>
              </a:rPr>
              <a:t>Multi Task Learning on Face Images with a Task Constrained Deep Convolutional Neural Network</a:t>
            </a:r>
            <a:endParaRPr lang="en-US" sz="1000" dirty="0">
              <a:solidFill>
                <a:schemeClr val="bg1"/>
              </a:solidFill>
              <a:latin typeface="Open Sans" panose="020B0606030504020204"/>
            </a:endParaRPr>
          </a:p>
          <a:p>
            <a:endParaRPr lang="en-US" sz="1000" dirty="0">
              <a:solidFill>
                <a:schemeClr val="bg1"/>
              </a:solidFill>
            </a:endParaRPr>
          </a:p>
        </p:txBody>
      </p:sp>
      <p:pic>
        <p:nvPicPr>
          <p:cNvPr id="2" name="Immagine 1">
            <a:extLst>
              <a:ext uri="{FF2B5EF4-FFF2-40B4-BE49-F238E27FC236}">
                <a16:creationId xmlns:a16="http://schemas.microsoft.com/office/drawing/2014/main" id="{184D2436-38BD-4889-9997-61BF6014B9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322" y="1244884"/>
            <a:ext cx="8967355" cy="265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38956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Words>934</Words>
  <Application>Microsoft Office PowerPoint</Application>
  <PresentationFormat>Presentazione su schermo (16:9)</PresentationFormat>
  <Paragraphs>145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5" baseType="lpstr">
      <vt:lpstr>Arial</vt:lpstr>
      <vt:lpstr>Calibri</vt:lpstr>
      <vt:lpstr>Cambria Math</vt:lpstr>
      <vt:lpstr>Open Sans</vt:lpstr>
      <vt:lpstr>Office Theme</vt:lpstr>
      <vt:lpstr>Presentazione standard di PowerPoint</vt:lpstr>
      <vt:lpstr>Multi Task Learning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Using Social Media to Enhance Emergency Situation Awareness</dc:title>
  <dc:creator>R.Orlando, S. Severino, F. Grimaldi</dc:creator>
  <cp:lastModifiedBy>Davide Alessi</cp:lastModifiedBy>
  <cp:revision>22</cp:revision>
  <cp:lastPrinted>2019-07-10T15:59:45Z</cp:lastPrinted>
  <dcterms:created xsi:type="dcterms:W3CDTF">2019-07-08T09:45:51Z</dcterms:created>
  <dcterms:modified xsi:type="dcterms:W3CDTF">2019-07-21T16:50:23Z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2019-07-08T00:00:00Z</vt:filetime>
  </property>
  <property fmtid="{D5CDD505-2E9C-101B-9397-08002B2CF9AE}" pid="3" name="Creator">
    <vt:lpwstr>LaTeX with Beamer class</vt:lpwstr>
  </property>
  <property fmtid="{D5CDD505-2E9C-101B-9397-08002B2CF9AE}" pid="4" name="LastSaved">
    <vt:filetime>2019-07-08T00:00:00Z</vt:filetime>
  </property>
</Properties>
</file>